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442150" cy="43205400"/>
  <p:notesSz cx="6858000" cy="9144000"/>
  <p:defaultTextStyle>
    <a:defPPr>
      <a:defRPr lang="es-ES"/>
    </a:defPPr>
    <a:lvl1pPr marL="0" algn="l" defTabSz="2160943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943" algn="l" defTabSz="2160943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1882" algn="l" defTabSz="2160943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2825" algn="l" defTabSz="2160943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3764" algn="l" defTabSz="2160943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4707" algn="l" defTabSz="2160943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5646" algn="l" defTabSz="2160943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6589" algn="l" defTabSz="2160943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7528" algn="l" defTabSz="2160943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Estilo claro 3 - Énfasis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 snapToGrid="0" snapToObjects="1">
      <p:cViewPr>
        <p:scale>
          <a:sx n="20" d="100"/>
          <a:sy n="20" d="100"/>
        </p:scale>
        <p:origin x="-1998" y="-78"/>
      </p:cViewPr>
      <p:guideLst>
        <p:guide orient="horz" pos="13608"/>
        <p:guide pos="1021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Sin%20t&#237;tulo:Users:air:Downloads:DATOS-PASTOS-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Sin%20t&#237;tulo:Users:air:Downloads:DATOS-PASTOS-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title>
      <c:tx>
        <c:rich>
          <a:bodyPr/>
          <a:lstStyle/>
          <a:p>
            <a:pPr>
              <a:defRPr lang="es-CO" sz="4800"/>
            </a:pPr>
            <a:r>
              <a:rPr lang="es-ES" sz="4800" dirty="0"/>
              <a:t>Altura de la Planta 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4210390644459114"/>
          <c:y val="0.14505962675502396"/>
          <c:w val="0.59262869276491681"/>
          <c:h val="0.66162273741801081"/>
        </c:manualLayout>
      </c:layout>
      <c:lineChart>
        <c:grouping val="standard"/>
        <c:ser>
          <c:idx val="0"/>
          <c:order val="0"/>
          <c:tx>
            <c:strRef>
              <c:f>'[DATOS-PASTOS-3.xlsx]Hoja1'!$F$16</c:f>
              <c:strCache>
                <c:ptCount val="1"/>
                <c:pt idx="0">
                  <c:v>90 días dds</c:v>
                </c:pt>
              </c:strCache>
            </c:strRef>
          </c:tx>
          <c:marker>
            <c:symbol val="none"/>
          </c:marker>
          <c:cat>
            <c:strRef>
              <c:f>'[DATOS-PASTOS-3.xlsx]Hoja1'!$G$15:$L$15</c:f>
              <c:strCache>
                <c:ptCount val="6"/>
                <c:pt idx="0">
                  <c:v>T1</c:v>
                </c:pt>
                <c:pt idx="1">
                  <c:v>T2</c:v>
                </c:pt>
                <c:pt idx="2">
                  <c:v>T3</c:v>
                </c:pt>
                <c:pt idx="3">
                  <c:v>T4</c:v>
                </c:pt>
                <c:pt idx="4">
                  <c:v>T5</c:v>
                </c:pt>
                <c:pt idx="5">
                  <c:v>TESTIGO</c:v>
                </c:pt>
              </c:strCache>
            </c:strRef>
          </c:cat>
          <c:val>
            <c:numRef>
              <c:f>'[DATOS-PASTOS-3.xlsx]Hoja1'!$G$16:$L$16</c:f>
              <c:numCache>
                <c:formatCode>General</c:formatCode>
                <c:ptCount val="6"/>
                <c:pt idx="0">
                  <c:v>101.61999999999999</c:v>
                </c:pt>
                <c:pt idx="1">
                  <c:v>69.900000000000006</c:v>
                </c:pt>
                <c:pt idx="2">
                  <c:v>77</c:v>
                </c:pt>
                <c:pt idx="3">
                  <c:v>36.4</c:v>
                </c:pt>
                <c:pt idx="4">
                  <c:v>61.6</c:v>
                </c:pt>
                <c:pt idx="5">
                  <c:v>45.6</c:v>
                </c:pt>
              </c:numCache>
            </c:numRef>
          </c:val>
        </c:ser>
        <c:ser>
          <c:idx val="1"/>
          <c:order val="1"/>
          <c:tx>
            <c:strRef>
              <c:f>'[DATOS-PASTOS-3.xlsx]Hoja1'!$F$17</c:f>
              <c:strCache>
                <c:ptCount val="1"/>
                <c:pt idx="0">
                  <c:v>30 días dds</c:v>
                </c:pt>
              </c:strCache>
            </c:strRef>
          </c:tx>
          <c:marker>
            <c:symbol val="none"/>
          </c:marker>
          <c:cat>
            <c:strRef>
              <c:f>'[DATOS-PASTOS-3.xlsx]Hoja1'!$G$15:$L$15</c:f>
              <c:strCache>
                <c:ptCount val="6"/>
                <c:pt idx="0">
                  <c:v>T1</c:v>
                </c:pt>
                <c:pt idx="1">
                  <c:v>T2</c:v>
                </c:pt>
                <c:pt idx="2">
                  <c:v>T3</c:v>
                </c:pt>
                <c:pt idx="3">
                  <c:v>T4</c:v>
                </c:pt>
                <c:pt idx="4">
                  <c:v>T5</c:v>
                </c:pt>
                <c:pt idx="5">
                  <c:v>TESTIGO</c:v>
                </c:pt>
              </c:strCache>
            </c:strRef>
          </c:cat>
          <c:val>
            <c:numRef>
              <c:f>'[DATOS-PASTOS-3.xlsx]Hoja1'!$G$17:$L$17</c:f>
              <c:numCache>
                <c:formatCode>General</c:formatCode>
                <c:ptCount val="6"/>
                <c:pt idx="0">
                  <c:v>22</c:v>
                </c:pt>
                <c:pt idx="1">
                  <c:v>20.399999999999999</c:v>
                </c:pt>
                <c:pt idx="2">
                  <c:v>22.8</c:v>
                </c:pt>
                <c:pt idx="3">
                  <c:v>20</c:v>
                </c:pt>
                <c:pt idx="4">
                  <c:v>20.6</c:v>
                </c:pt>
                <c:pt idx="5">
                  <c:v>15.1</c:v>
                </c:pt>
              </c:numCache>
            </c:numRef>
          </c:val>
        </c:ser>
        <c:ser>
          <c:idx val="2"/>
          <c:order val="2"/>
          <c:tx>
            <c:strRef>
              <c:f>'[DATOS-PASTOS-3.xlsx]Hoja1'!$F$18</c:f>
              <c:strCache>
                <c:ptCount val="1"/>
                <c:pt idx="0">
                  <c:v>15 días dds</c:v>
                </c:pt>
              </c:strCache>
            </c:strRef>
          </c:tx>
          <c:marker>
            <c:symbol val="none"/>
          </c:marker>
          <c:cat>
            <c:strRef>
              <c:f>'[DATOS-PASTOS-3.xlsx]Hoja1'!$G$15:$L$15</c:f>
              <c:strCache>
                <c:ptCount val="6"/>
                <c:pt idx="0">
                  <c:v>T1</c:v>
                </c:pt>
                <c:pt idx="1">
                  <c:v>T2</c:v>
                </c:pt>
                <c:pt idx="2">
                  <c:v>T3</c:v>
                </c:pt>
                <c:pt idx="3">
                  <c:v>T4</c:v>
                </c:pt>
                <c:pt idx="4">
                  <c:v>T5</c:v>
                </c:pt>
                <c:pt idx="5">
                  <c:v>TESTIGO</c:v>
                </c:pt>
              </c:strCache>
            </c:strRef>
          </c:cat>
          <c:val>
            <c:numRef>
              <c:f>'[DATOS-PASTOS-3.xlsx]Hoja1'!$G$18:$L$18</c:f>
              <c:numCache>
                <c:formatCode>General</c:formatCode>
                <c:ptCount val="6"/>
                <c:pt idx="0">
                  <c:v>3.9</c:v>
                </c:pt>
                <c:pt idx="1">
                  <c:v>3.7</c:v>
                </c:pt>
                <c:pt idx="2">
                  <c:v>4.5</c:v>
                </c:pt>
                <c:pt idx="3">
                  <c:v>3.8</c:v>
                </c:pt>
                <c:pt idx="4">
                  <c:v>4</c:v>
                </c:pt>
                <c:pt idx="5">
                  <c:v>3.1</c:v>
                </c:pt>
              </c:numCache>
            </c:numRef>
          </c:val>
        </c:ser>
        <c:marker val="1"/>
        <c:axId val="70943104"/>
        <c:axId val="70944640"/>
      </c:lineChart>
      <c:catAx>
        <c:axId val="7094310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es-CO" sz="3000"/>
            </a:pPr>
            <a:endParaRPr lang="es-ES"/>
          </a:p>
        </c:txPr>
        <c:crossAx val="70944640"/>
        <c:crosses val="autoZero"/>
        <c:auto val="1"/>
        <c:lblAlgn val="ctr"/>
        <c:lblOffset val="100"/>
      </c:catAx>
      <c:valAx>
        <c:axId val="70944640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lang="es-CO" sz="4000"/>
                </a:pPr>
                <a:r>
                  <a:rPr lang="es-ES" sz="4000"/>
                  <a:t>cm</a:t>
                </a:r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lang="es-CO" sz="4000"/>
            </a:pPr>
            <a:endParaRPr lang="es-ES"/>
          </a:p>
        </c:txPr>
        <c:crossAx val="709431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072174828060267"/>
          <c:y val="0.3167376478199298"/>
          <c:w val="0.23559928386081608"/>
          <c:h val="0.3180720899470903"/>
        </c:manualLayout>
      </c:layout>
      <c:txPr>
        <a:bodyPr/>
        <a:lstStyle/>
        <a:p>
          <a:pPr>
            <a:defRPr lang="es-CO" sz="4000"/>
          </a:pPr>
          <a:endParaRPr lang="es-ES"/>
        </a:p>
      </c:txPr>
    </c:legend>
    <c:plotVisOnly val="1"/>
    <c:dispBlanksAs val="gap"/>
  </c:chart>
  <c:txPr>
    <a:bodyPr/>
    <a:lstStyle/>
    <a:p>
      <a:pPr>
        <a:defRPr sz="3000">
          <a:latin typeface="Arial" pitchFamily="34" charset="0"/>
          <a:cs typeface="Arial" pitchFamily="34" charset="0"/>
        </a:defRPr>
      </a:pPr>
      <a:endParaRPr lang="es-E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title>
      <c:tx>
        <c:rich>
          <a:bodyPr/>
          <a:lstStyle/>
          <a:p>
            <a:pPr>
              <a:defRPr lang="es-ES"/>
            </a:pPr>
            <a:r>
              <a:rPr lang="es-ES" dirty="0"/>
              <a:t>Peso Fresco </a:t>
            </a:r>
            <a:r>
              <a:rPr lang="es-ES" dirty="0" smtClean="0"/>
              <a:t>de </a:t>
            </a:r>
            <a:r>
              <a:rPr lang="es-ES" dirty="0"/>
              <a:t>la planta</a:t>
            </a:r>
          </a:p>
        </c:rich>
      </c:tx>
      <c:layout>
        <c:manualLayout>
          <c:xMode val="edge"/>
          <c:yMode val="edge"/>
          <c:x val="0.18980990999714242"/>
          <c:y val="4.5073505941419893E-3"/>
        </c:manualLayout>
      </c:layout>
    </c:title>
    <c:plotArea>
      <c:layout>
        <c:manualLayout>
          <c:layoutTarget val="inner"/>
          <c:xMode val="edge"/>
          <c:yMode val="edge"/>
          <c:x val="0.21201935301540681"/>
          <c:y val="0.24905948907687325"/>
          <c:w val="0.56223957779819322"/>
          <c:h val="0.57292930314383672"/>
        </c:manualLayout>
      </c:layout>
      <c:lineChart>
        <c:grouping val="standard"/>
        <c:ser>
          <c:idx val="0"/>
          <c:order val="0"/>
          <c:tx>
            <c:strRef>
              <c:f>'[DATOS-PASTOS-3.xlsx]Hoja1'!$A$37</c:f>
              <c:strCache>
                <c:ptCount val="1"/>
                <c:pt idx="0">
                  <c:v>Peso fresco</c:v>
                </c:pt>
              </c:strCache>
            </c:strRef>
          </c:tx>
          <c:marker>
            <c:symbol val="none"/>
          </c:marker>
          <c:cat>
            <c:strRef>
              <c:f>'[DATOS-PASTOS-3.xlsx]Hoja1'!$B$36:$G$36</c:f>
              <c:strCache>
                <c:ptCount val="6"/>
                <c:pt idx="0">
                  <c:v>T1</c:v>
                </c:pt>
                <c:pt idx="1">
                  <c:v>T2</c:v>
                </c:pt>
                <c:pt idx="2">
                  <c:v>T3</c:v>
                </c:pt>
                <c:pt idx="3">
                  <c:v>T4</c:v>
                </c:pt>
                <c:pt idx="4">
                  <c:v>T5</c:v>
                </c:pt>
                <c:pt idx="5">
                  <c:v>T6</c:v>
                </c:pt>
              </c:strCache>
            </c:strRef>
          </c:cat>
          <c:val>
            <c:numRef>
              <c:f>'[DATOS-PASTOS-3.xlsx]Hoja1'!$B$37:$G$37</c:f>
              <c:numCache>
                <c:formatCode>General</c:formatCode>
                <c:ptCount val="6"/>
                <c:pt idx="0">
                  <c:v>96</c:v>
                </c:pt>
                <c:pt idx="1">
                  <c:v>50</c:v>
                </c:pt>
                <c:pt idx="2">
                  <c:v>48</c:v>
                </c:pt>
                <c:pt idx="3">
                  <c:v>5</c:v>
                </c:pt>
                <c:pt idx="4">
                  <c:v>36</c:v>
                </c:pt>
                <c:pt idx="5">
                  <c:v>12</c:v>
                </c:pt>
              </c:numCache>
            </c:numRef>
          </c:val>
        </c:ser>
        <c:ser>
          <c:idx val="1"/>
          <c:order val="1"/>
          <c:tx>
            <c:strRef>
              <c:f>'[DATOS-PASTOS-3.xlsx]Hoja1'!$A$38</c:f>
              <c:strCache>
                <c:ptCount val="1"/>
                <c:pt idx="0">
                  <c:v>Peso Seco</c:v>
                </c:pt>
              </c:strCache>
            </c:strRef>
          </c:tx>
          <c:marker>
            <c:symbol val="none"/>
          </c:marker>
          <c:cat>
            <c:strRef>
              <c:f>'[DATOS-PASTOS-3.xlsx]Hoja1'!$B$36:$G$36</c:f>
              <c:strCache>
                <c:ptCount val="6"/>
                <c:pt idx="0">
                  <c:v>T1</c:v>
                </c:pt>
                <c:pt idx="1">
                  <c:v>T2</c:v>
                </c:pt>
                <c:pt idx="2">
                  <c:v>T3</c:v>
                </c:pt>
                <c:pt idx="3">
                  <c:v>T4</c:v>
                </c:pt>
                <c:pt idx="4">
                  <c:v>T5</c:v>
                </c:pt>
                <c:pt idx="5">
                  <c:v>T6</c:v>
                </c:pt>
              </c:strCache>
            </c:strRef>
          </c:cat>
          <c:val>
            <c:numRef>
              <c:f>'[DATOS-PASTOS-3.xlsx]Hoja1'!$B$38:$G$38</c:f>
              <c:numCache>
                <c:formatCode>General</c:formatCode>
                <c:ptCount val="6"/>
              </c:numCache>
            </c:numRef>
          </c:val>
        </c:ser>
        <c:marker val="1"/>
        <c:axId val="70983040"/>
        <c:axId val="71001216"/>
      </c:lineChart>
      <c:catAx>
        <c:axId val="7098304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es-ES"/>
            </a:pPr>
            <a:endParaRPr lang="es-ES"/>
          </a:p>
        </c:txPr>
        <c:crossAx val="71001216"/>
        <c:crosses val="autoZero"/>
        <c:auto val="1"/>
        <c:lblAlgn val="ctr"/>
        <c:lblOffset val="100"/>
      </c:catAx>
      <c:valAx>
        <c:axId val="71001216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lang="es-ES"/>
                </a:pPr>
                <a:r>
                  <a:rPr lang="es-ES" dirty="0"/>
                  <a:t>gramos</a:t>
                </a:r>
              </a:p>
            </c:rich>
          </c:tx>
          <c:layout>
            <c:manualLayout>
              <c:xMode val="edge"/>
              <c:yMode val="edge"/>
              <c:x val="2.6745764738673194E-2"/>
              <c:y val="0.3217877356284205"/>
            </c:manualLayout>
          </c:layout>
        </c:title>
        <c:numFmt formatCode="General" sourceLinked="1"/>
        <c:majorTickMark val="none"/>
        <c:tickLblPos val="nextTo"/>
        <c:txPr>
          <a:bodyPr/>
          <a:lstStyle/>
          <a:p>
            <a:pPr>
              <a:defRPr lang="es-ES"/>
            </a:pPr>
            <a:endParaRPr lang="es-ES"/>
          </a:p>
        </c:txPr>
        <c:crossAx val="70983040"/>
        <c:crosses val="autoZero"/>
        <c:crossBetween val="between"/>
      </c:valAx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68028170223942663"/>
          <c:y val="0.37489058020888344"/>
          <c:w val="0.27450862338553611"/>
          <c:h val="0.19928997150249694"/>
        </c:manualLayout>
      </c:layout>
      <c:txPr>
        <a:bodyPr/>
        <a:lstStyle/>
        <a:p>
          <a:pPr>
            <a:defRPr lang="es-ES"/>
          </a:pPr>
          <a:endParaRPr lang="es-ES"/>
        </a:p>
      </c:txPr>
    </c:legend>
    <c:plotVisOnly val="1"/>
    <c:dispBlanksAs val="gap"/>
  </c:chart>
  <c:txPr>
    <a:bodyPr/>
    <a:lstStyle/>
    <a:p>
      <a:pPr>
        <a:defRPr sz="4000">
          <a:latin typeface="Arial" pitchFamily="34" charset="0"/>
          <a:cs typeface="Arial" pitchFamily="34" charset="0"/>
        </a:defRPr>
      </a:pPr>
      <a:endParaRPr lang="es-E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C1C817-1AA0-B145-BA1D-E085B59760D8}" type="datetimeFigureOut">
              <a:rPr lang="es-ES" smtClean="0"/>
              <a:pPr/>
              <a:t>03/06/2015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141538" y="685800"/>
            <a:ext cx="25749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8C4F84-C561-584B-B276-395B66BA9558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1989379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C4F84-C561-584B-B276-395B66BA9558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273578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3161" y="13421680"/>
            <a:ext cx="27575828" cy="9261158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6323" y="24483060"/>
            <a:ext cx="2270950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13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26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3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5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66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7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9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90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C2BD-77B1-864A-8084-F62C51FF6F60}" type="datetimeFigureOut">
              <a:rPr lang="es-ES" smtClean="0"/>
              <a:pPr/>
              <a:t>03/06/2015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3085-8AFB-1943-A642-875EB50985B6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2454753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C2BD-77B1-864A-8084-F62C51FF6F60}" type="datetimeFigureOut">
              <a:rPr lang="es-ES" smtClean="0"/>
              <a:pPr/>
              <a:t>03/06/2015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3085-8AFB-1943-A642-875EB50985B6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1634773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520559" y="1730222"/>
            <a:ext cx="7299484" cy="3686460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1622107" y="1730222"/>
            <a:ext cx="21357749" cy="3686460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C2BD-77B1-864A-8084-F62C51FF6F60}" type="datetimeFigureOut">
              <a:rPr lang="es-ES" smtClean="0"/>
              <a:pPr/>
              <a:t>03/06/2015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3085-8AFB-1943-A642-875EB50985B6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217981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C2BD-77B1-864A-8084-F62C51FF6F60}" type="datetimeFigureOut">
              <a:rPr lang="es-ES" smtClean="0"/>
              <a:pPr/>
              <a:t>03/06/2015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3085-8AFB-1943-A642-875EB50985B6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1067169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62706" y="27763473"/>
            <a:ext cx="27575828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562706" y="18312295"/>
            <a:ext cx="27575828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1322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2643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3965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5286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6608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7929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9251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90572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C2BD-77B1-864A-8084-F62C51FF6F60}" type="datetimeFigureOut">
              <a:rPr lang="es-ES" smtClean="0"/>
              <a:pPr/>
              <a:t>03/06/2015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3085-8AFB-1943-A642-875EB50985B6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2685809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1622108" y="10081263"/>
            <a:ext cx="14328616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16491426" y="10081263"/>
            <a:ext cx="14328616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C2BD-77B1-864A-8084-F62C51FF6F60}" type="datetimeFigureOut">
              <a:rPr lang="es-ES" smtClean="0"/>
              <a:pPr/>
              <a:t>03/06/2015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3085-8AFB-1943-A642-875EB50985B6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1338464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622108" y="9671212"/>
            <a:ext cx="1433425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1322" indent="0">
              <a:buNone/>
              <a:defRPr sz="9500" b="1"/>
            </a:lvl2pPr>
            <a:lvl3pPr marL="4322643" indent="0">
              <a:buNone/>
              <a:defRPr sz="8500" b="1"/>
            </a:lvl3pPr>
            <a:lvl4pPr marL="6483965" indent="0">
              <a:buNone/>
              <a:defRPr sz="7600" b="1"/>
            </a:lvl4pPr>
            <a:lvl5pPr marL="8645286" indent="0">
              <a:buNone/>
              <a:defRPr sz="7600" b="1"/>
            </a:lvl5pPr>
            <a:lvl6pPr marL="10806608" indent="0">
              <a:buNone/>
              <a:defRPr sz="7600" b="1"/>
            </a:lvl6pPr>
            <a:lvl7pPr marL="12967929" indent="0">
              <a:buNone/>
              <a:defRPr sz="7600" b="1"/>
            </a:lvl7pPr>
            <a:lvl8pPr marL="15129251" indent="0">
              <a:buNone/>
              <a:defRPr sz="7600" b="1"/>
            </a:lvl8pPr>
            <a:lvl9pPr marL="17290572" indent="0">
              <a:buNone/>
              <a:defRPr sz="7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1622108" y="13701713"/>
            <a:ext cx="1433425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16480163" y="9671212"/>
            <a:ext cx="14339881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1322" indent="0">
              <a:buNone/>
              <a:defRPr sz="9500" b="1"/>
            </a:lvl2pPr>
            <a:lvl3pPr marL="4322643" indent="0">
              <a:buNone/>
              <a:defRPr sz="8500" b="1"/>
            </a:lvl3pPr>
            <a:lvl4pPr marL="6483965" indent="0">
              <a:buNone/>
              <a:defRPr sz="7600" b="1"/>
            </a:lvl4pPr>
            <a:lvl5pPr marL="8645286" indent="0">
              <a:buNone/>
              <a:defRPr sz="7600" b="1"/>
            </a:lvl5pPr>
            <a:lvl6pPr marL="10806608" indent="0">
              <a:buNone/>
              <a:defRPr sz="7600" b="1"/>
            </a:lvl6pPr>
            <a:lvl7pPr marL="12967929" indent="0">
              <a:buNone/>
              <a:defRPr sz="7600" b="1"/>
            </a:lvl7pPr>
            <a:lvl8pPr marL="15129251" indent="0">
              <a:buNone/>
              <a:defRPr sz="7600" b="1"/>
            </a:lvl8pPr>
            <a:lvl9pPr marL="17290572" indent="0">
              <a:buNone/>
              <a:defRPr sz="7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16480163" y="13701713"/>
            <a:ext cx="14339881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C2BD-77B1-864A-8084-F62C51FF6F60}" type="datetimeFigureOut">
              <a:rPr lang="es-ES" smtClean="0"/>
              <a:pPr/>
              <a:t>03/06/2015</a:t>
            </a:fld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3085-8AFB-1943-A642-875EB50985B6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2977586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C2BD-77B1-864A-8084-F62C51FF6F60}" type="datetimeFigureOut">
              <a:rPr lang="es-ES" smtClean="0"/>
              <a:pPr/>
              <a:t>03/06/2015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3085-8AFB-1943-A642-875EB50985B6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2955501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C2BD-77B1-864A-8084-F62C51FF6F60}" type="datetimeFigureOut">
              <a:rPr lang="es-ES" smtClean="0"/>
              <a:pPr/>
              <a:t>03/06/2015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3085-8AFB-1943-A642-875EB50985B6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1895800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2109" y="1720215"/>
            <a:ext cx="10673244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683979" y="1720218"/>
            <a:ext cx="18136063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622109" y="9041133"/>
            <a:ext cx="10673244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1322" indent="0">
              <a:buNone/>
              <a:defRPr sz="5700"/>
            </a:lvl2pPr>
            <a:lvl3pPr marL="4322643" indent="0">
              <a:buNone/>
              <a:defRPr sz="4700"/>
            </a:lvl3pPr>
            <a:lvl4pPr marL="6483965" indent="0">
              <a:buNone/>
              <a:defRPr sz="4300"/>
            </a:lvl4pPr>
            <a:lvl5pPr marL="8645286" indent="0">
              <a:buNone/>
              <a:defRPr sz="4300"/>
            </a:lvl5pPr>
            <a:lvl6pPr marL="10806608" indent="0">
              <a:buNone/>
              <a:defRPr sz="4300"/>
            </a:lvl6pPr>
            <a:lvl7pPr marL="12967929" indent="0">
              <a:buNone/>
              <a:defRPr sz="4300"/>
            </a:lvl7pPr>
            <a:lvl8pPr marL="15129251" indent="0">
              <a:buNone/>
              <a:defRPr sz="4300"/>
            </a:lvl8pPr>
            <a:lvl9pPr marL="17290572" indent="0">
              <a:buNone/>
              <a:defRPr sz="43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C2BD-77B1-864A-8084-F62C51FF6F60}" type="datetimeFigureOut">
              <a:rPr lang="es-ES" smtClean="0"/>
              <a:pPr/>
              <a:t>03/06/2015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3085-8AFB-1943-A642-875EB50985B6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2651437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8888" y="30243780"/>
            <a:ext cx="1946529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6358888" y="3860483"/>
            <a:ext cx="1946529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1322" indent="0">
              <a:buNone/>
              <a:defRPr sz="13200"/>
            </a:lvl2pPr>
            <a:lvl3pPr marL="4322643" indent="0">
              <a:buNone/>
              <a:defRPr sz="11300"/>
            </a:lvl3pPr>
            <a:lvl4pPr marL="6483965" indent="0">
              <a:buNone/>
              <a:defRPr sz="9500"/>
            </a:lvl4pPr>
            <a:lvl5pPr marL="8645286" indent="0">
              <a:buNone/>
              <a:defRPr sz="9500"/>
            </a:lvl5pPr>
            <a:lvl6pPr marL="10806608" indent="0">
              <a:buNone/>
              <a:defRPr sz="9500"/>
            </a:lvl6pPr>
            <a:lvl7pPr marL="12967929" indent="0">
              <a:buNone/>
              <a:defRPr sz="9500"/>
            </a:lvl7pPr>
            <a:lvl8pPr marL="15129251" indent="0">
              <a:buNone/>
              <a:defRPr sz="9500"/>
            </a:lvl8pPr>
            <a:lvl9pPr marL="17290572" indent="0">
              <a:buNone/>
              <a:defRPr sz="9500"/>
            </a:lvl9pPr>
          </a:lstStyle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58888" y="33814229"/>
            <a:ext cx="1946529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1322" indent="0">
              <a:buNone/>
              <a:defRPr sz="5700"/>
            </a:lvl2pPr>
            <a:lvl3pPr marL="4322643" indent="0">
              <a:buNone/>
              <a:defRPr sz="4700"/>
            </a:lvl3pPr>
            <a:lvl4pPr marL="6483965" indent="0">
              <a:buNone/>
              <a:defRPr sz="4300"/>
            </a:lvl4pPr>
            <a:lvl5pPr marL="8645286" indent="0">
              <a:buNone/>
              <a:defRPr sz="4300"/>
            </a:lvl5pPr>
            <a:lvl6pPr marL="10806608" indent="0">
              <a:buNone/>
              <a:defRPr sz="4300"/>
            </a:lvl6pPr>
            <a:lvl7pPr marL="12967929" indent="0">
              <a:buNone/>
              <a:defRPr sz="4300"/>
            </a:lvl7pPr>
            <a:lvl8pPr marL="15129251" indent="0">
              <a:buNone/>
              <a:defRPr sz="4300"/>
            </a:lvl8pPr>
            <a:lvl9pPr marL="17290572" indent="0">
              <a:buNone/>
              <a:defRPr sz="43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C2BD-77B1-864A-8084-F62C51FF6F60}" type="datetimeFigureOut">
              <a:rPr lang="es-ES" smtClean="0"/>
              <a:pPr/>
              <a:t>03/06/2015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3085-8AFB-1943-A642-875EB50985B6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201932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1622108" y="1730219"/>
            <a:ext cx="29197935" cy="7200900"/>
          </a:xfrm>
          <a:prstGeom prst="rect">
            <a:avLst/>
          </a:prstGeom>
        </p:spPr>
        <p:txBody>
          <a:bodyPr vert="horz" lIns="432264" tIns="216132" rIns="432264" bIns="216132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622108" y="10081263"/>
            <a:ext cx="29197935" cy="28513567"/>
          </a:xfrm>
          <a:prstGeom prst="rect">
            <a:avLst/>
          </a:prstGeom>
        </p:spPr>
        <p:txBody>
          <a:bodyPr vert="horz" lIns="432264" tIns="216132" rIns="432264" bIns="216132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1622108" y="40045008"/>
            <a:ext cx="7569835" cy="2300288"/>
          </a:xfrm>
          <a:prstGeom prst="rect">
            <a:avLst/>
          </a:prstGeom>
        </p:spPr>
        <p:txBody>
          <a:bodyPr vert="horz" lIns="432264" tIns="216132" rIns="432264" bIns="216132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4C2BD-77B1-864A-8084-F62C51FF6F60}" type="datetimeFigureOut">
              <a:rPr lang="es-ES" smtClean="0"/>
              <a:pPr/>
              <a:t>03/06/2015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11084401" y="40045008"/>
            <a:ext cx="10273348" cy="2300288"/>
          </a:xfrm>
          <a:prstGeom prst="rect">
            <a:avLst/>
          </a:prstGeom>
        </p:spPr>
        <p:txBody>
          <a:bodyPr vert="horz" lIns="432264" tIns="216132" rIns="432264" bIns="216132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23250208" y="40045008"/>
            <a:ext cx="7569835" cy="2300288"/>
          </a:xfrm>
          <a:prstGeom prst="rect">
            <a:avLst/>
          </a:prstGeom>
        </p:spPr>
        <p:txBody>
          <a:bodyPr vert="horz" lIns="432264" tIns="216132" rIns="432264" bIns="216132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33085-8AFB-1943-A642-875EB50985B6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1757151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61322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991" indent="-1620991" algn="l" defTabSz="2161322" rtl="0" eaLnBrk="1" latinLnBrk="0" hangingPunct="1">
        <a:spcBef>
          <a:spcPct val="20000"/>
        </a:spcBef>
        <a:buFont typeface="Arial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2148" indent="-1350826" algn="l" defTabSz="2161322" rtl="0" eaLnBrk="1" latinLnBrk="0" hangingPunct="1">
        <a:spcBef>
          <a:spcPct val="20000"/>
        </a:spcBef>
        <a:buFont typeface="Arial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3304" indent="-1080661" algn="l" defTabSz="2161322" rtl="0" eaLnBrk="1" latinLnBrk="0" hangingPunct="1">
        <a:spcBef>
          <a:spcPct val="20000"/>
        </a:spcBef>
        <a:buFont typeface="Arial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4625" indent="-1080661" algn="l" defTabSz="2161322" rtl="0" eaLnBrk="1" latinLnBrk="0" hangingPunct="1">
        <a:spcBef>
          <a:spcPct val="20000"/>
        </a:spcBef>
        <a:buFont typeface="Arial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5947" indent="-1080661" algn="l" defTabSz="2161322" rtl="0" eaLnBrk="1" latinLnBrk="0" hangingPunct="1">
        <a:spcBef>
          <a:spcPct val="20000"/>
        </a:spcBef>
        <a:buFont typeface="Arial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7269" indent="-1080661" algn="l" defTabSz="2161322" rtl="0" eaLnBrk="1" latinLnBrk="0" hangingPunct="1">
        <a:spcBef>
          <a:spcPct val="20000"/>
        </a:spcBef>
        <a:buFont typeface="Arial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8590" indent="-1080661" algn="l" defTabSz="2161322" rtl="0" eaLnBrk="1" latinLnBrk="0" hangingPunct="1">
        <a:spcBef>
          <a:spcPct val="20000"/>
        </a:spcBef>
        <a:buFont typeface="Arial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9912" indent="-1080661" algn="l" defTabSz="2161322" rtl="0" eaLnBrk="1" latinLnBrk="0" hangingPunct="1">
        <a:spcBef>
          <a:spcPct val="20000"/>
        </a:spcBef>
        <a:buFont typeface="Arial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71233" indent="-1080661" algn="l" defTabSz="2161322" rtl="0" eaLnBrk="1" latinLnBrk="0" hangingPunct="1">
        <a:spcBef>
          <a:spcPct val="20000"/>
        </a:spcBef>
        <a:buFont typeface="Arial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2161322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1322" algn="l" defTabSz="2161322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2643" algn="l" defTabSz="2161322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3965" algn="l" defTabSz="2161322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5286" algn="l" defTabSz="2161322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6608" algn="l" defTabSz="2161322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7929" algn="l" defTabSz="2161322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9251" algn="l" defTabSz="2161322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90572" algn="l" defTabSz="2161322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dicahuna@gmail.com" TargetMode="External"/><Relationship Id="rId3" Type="http://schemas.openxmlformats.org/officeDocument/2006/relationships/image" Target="../media/image1.png"/><Relationship Id="rId7" Type="http://schemas.openxmlformats.org/officeDocument/2006/relationships/hyperlink" Target="mailto:danihb63@gmail.com" TargetMode="External"/><Relationship Id="rId12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*nathizz@hotmail.es" TargetMode="External"/><Relationship Id="rId11" Type="http://schemas.openxmlformats.org/officeDocument/2006/relationships/chart" Target="../charts/chart2.xml"/><Relationship Id="rId5" Type="http://schemas.openxmlformats.org/officeDocument/2006/relationships/image" Target="../media/image2.jpeg"/><Relationship Id="rId10" Type="http://schemas.openxmlformats.org/officeDocument/2006/relationships/chart" Target="../charts/chart1.xml"/><Relationship Id="rId4" Type="http://schemas.microsoft.com/office/2007/relationships/hdphoto" Target="../media/hdphoto1.wdp"/><Relationship Id="rId9" Type="http://schemas.openxmlformats.org/officeDocument/2006/relationships/hyperlink" Target="mailto:ytrangel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ergamino horizontal 6"/>
          <p:cNvSpPr/>
          <p:nvPr/>
        </p:nvSpPr>
        <p:spPr>
          <a:xfrm>
            <a:off x="4123137" y="356088"/>
            <a:ext cx="24920062" cy="4277928"/>
          </a:xfrm>
          <a:prstGeom prst="horizontalScroll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Evaluación del rendimiento de </a:t>
            </a:r>
            <a:r>
              <a:rPr lang="es-CO" sz="48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Zea mays </a:t>
            </a:r>
            <a:r>
              <a:rPr lang="es-CO" sz="4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L.</a:t>
            </a:r>
            <a:r>
              <a:rPr lang="es-CO" sz="48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CO" sz="4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en asociación con </a:t>
            </a:r>
            <a:r>
              <a:rPr lang="es-CO" sz="48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Phaseolus vulgaris </a:t>
            </a:r>
            <a:r>
              <a:rPr lang="es-CO" sz="4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L.</a:t>
            </a:r>
            <a:r>
              <a:rPr lang="es-CO" sz="4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s-CO" sz="48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Trifolium pratense  </a:t>
            </a:r>
            <a:r>
              <a:rPr lang="es-CO" sz="4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es-CO" sz="4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., </a:t>
            </a:r>
            <a:r>
              <a:rPr lang="es-CO" sz="48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Trifolium repens </a:t>
            </a:r>
            <a:r>
              <a:rPr lang="es-CO" sz="4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L. </a:t>
            </a:r>
            <a:r>
              <a:rPr lang="es-CO" sz="4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s-CO" sz="48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Triticum</a:t>
            </a:r>
            <a:r>
              <a:rPr lang="es-CO" sz="4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CO" sz="48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aestivum </a:t>
            </a:r>
            <a:r>
              <a:rPr lang="es-CO" sz="4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L. </a:t>
            </a:r>
            <a:r>
              <a:rPr lang="es-CO" sz="4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en Facatativá</a:t>
            </a:r>
            <a:endParaRPr lang="es-CO" sz="48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66 Imagen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48765" y1="1653" x2="3704" y2="50000"/>
                        <a14:foregroundMark x1="4321" y1="50000" x2="50617" y2="81818"/>
                        <a14:foregroundMark x1="50000" y1="81818" x2="95062" y2="40909"/>
                        <a14:foregroundMark x1="12963" y1="91736" x2="6790" y2="74793"/>
                        <a14:foregroundMark x1="6790" y1="75620" x2="32716" y2="85950"/>
                        <a14:foregroundMark x1="26543" y1="89669" x2="41975" y2="96694"/>
                        <a14:foregroundMark x1="42593" y1="96694" x2="45062" y2="88430"/>
                        <a14:foregroundMark x1="56173" y1="95868" x2="67284" y2="89256"/>
                        <a14:foregroundMark x1="70988" y1="85124" x2="90123" y2="80165"/>
                        <a14:foregroundMark x1="91975" y1="81818" x2="85185" y2="87190"/>
                        <a14:foregroundMark x1="42593" y1="89669" x2="53704" y2="89256"/>
                        <a14:foregroundMark x1="54938" y1="85950" x2="47531" y2="8553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32289" y="623458"/>
            <a:ext cx="2505770" cy="3743187"/>
          </a:xfrm>
          <a:prstGeom prst="rect">
            <a:avLst/>
          </a:prstGeom>
        </p:spPr>
      </p:pic>
      <p:pic>
        <p:nvPicPr>
          <p:cNvPr id="9" name="65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261" y="884934"/>
            <a:ext cx="3326065" cy="3220235"/>
          </a:xfrm>
          <a:prstGeom prst="roundRect">
            <a:avLst>
              <a:gd name="adj" fmla="val 50000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10" name="2 CuadroTexto"/>
          <p:cNvSpPr txBox="1"/>
          <p:nvPr/>
        </p:nvSpPr>
        <p:spPr>
          <a:xfrm>
            <a:off x="636450" y="4826808"/>
            <a:ext cx="3130160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dirty="0">
                <a:latin typeface="Arial" pitchFamily="34" charset="0"/>
                <a:cs typeface="Arial" pitchFamily="34" charset="0"/>
              </a:rPr>
              <a:t>Guevara Barreto L. </a:t>
            </a:r>
            <a:r>
              <a:rPr lang="es-CO" sz="4000" baseline="30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s-CO" sz="4000" dirty="0" smtClean="0">
                <a:latin typeface="Arial" pitchFamily="34" charset="0"/>
                <a:cs typeface="Arial" pitchFamily="34" charset="0"/>
              </a:rPr>
              <a:t>, Hernández Beltrán D</a:t>
            </a:r>
            <a:r>
              <a:rPr lang="es-CO" sz="40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s-CO" sz="4000" dirty="0" smtClean="0">
                <a:latin typeface="Arial" pitchFamily="34" charset="0"/>
                <a:cs typeface="Arial" pitchFamily="34" charset="0"/>
              </a:rPr>
              <a:t>, Huertas Navarro D.</a:t>
            </a:r>
            <a:r>
              <a:rPr lang="es-CO" sz="4000" baseline="30000" dirty="0">
                <a:latin typeface="Arial" pitchFamily="34" charset="0"/>
                <a:cs typeface="Arial" pitchFamily="34" charset="0"/>
              </a:rPr>
              <a:t>3</a:t>
            </a:r>
            <a:r>
              <a:rPr lang="es-CO" sz="4000" baseline="30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CO" sz="4000" dirty="0" smtClean="0">
                <a:latin typeface="Arial" pitchFamily="34" charset="0"/>
                <a:cs typeface="Arial" pitchFamily="34" charset="0"/>
              </a:rPr>
              <a:t>, Rangel Torres Y.</a:t>
            </a:r>
            <a:r>
              <a:rPr lang="es-CO" sz="4000" baseline="30000" dirty="0">
                <a:latin typeface="Arial" pitchFamily="34" charset="0"/>
                <a:cs typeface="Arial" pitchFamily="34" charset="0"/>
              </a:rPr>
              <a:t>4</a:t>
            </a:r>
            <a:r>
              <a:rPr lang="es-CO" sz="4000" baseline="30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CO" sz="4000" dirty="0" smtClean="0">
                <a:latin typeface="Arial" pitchFamily="34" charset="0"/>
                <a:cs typeface="Arial" pitchFamily="34" charset="0"/>
              </a:rPr>
              <a:t> </a:t>
            </a:r>
            <a:endParaRPr lang="es-CO" sz="40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CO" sz="4000" baseline="30000" dirty="0" smtClean="0">
                <a:latin typeface="Arial" pitchFamily="34" charset="0"/>
                <a:cs typeface="Arial" pitchFamily="34" charset="0"/>
              </a:rPr>
              <a:t>1,2,3,4,</a:t>
            </a:r>
            <a:r>
              <a:rPr lang="es-CO" sz="4000" dirty="0" smtClean="0">
                <a:latin typeface="Arial" pitchFamily="34" charset="0"/>
                <a:cs typeface="Arial" pitchFamily="34" charset="0"/>
              </a:rPr>
              <a:t>Estudiantes Universidad de Cundinamarca. Facultad de Ciencias agropecuarias. Programa de Ingeniería Agronómica. Núcleo de Pastos y forrajes. </a:t>
            </a:r>
          </a:p>
          <a:p>
            <a:pPr algn="ctr"/>
            <a:r>
              <a:rPr lang="es-CO" sz="4000" dirty="0" smtClean="0">
                <a:latin typeface="Arial" pitchFamily="34" charset="0"/>
                <a:cs typeface="Arial" pitchFamily="34" charset="0"/>
              </a:rPr>
              <a:t>VII Semestre. </a:t>
            </a:r>
          </a:p>
          <a:p>
            <a:pPr algn="ctr"/>
            <a:r>
              <a:rPr lang="es-CO" sz="4000" u="sng" baseline="30000" dirty="0" smtClean="0">
                <a:latin typeface="Arial" pitchFamily="34" charset="0"/>
                <a:cs typeface="Arial" pitchFamily="34" charset="0"/>
                <a:hlinkClick r:id="rId6"/>
              </a:rPr>
              <a:t>1</a:t>
            </a:r>
            <a:r>
              <a:rPr lang="es-CO" sz="4000" u="sng" dirty="0" smtClean="0">
                <a:latin typeface="Arial" pitchFamily="34" charset="0"/>
                <a:cs typeface="Arial" pitchFamily="34" charset="0"/>
                <a:hlinkClick r:id="rId6"/>
              </a:rPr>
              <a:t> </a:t>
            </a:r>
            <a:r>
              <a:rPr lang="es-CO" sz="4000" dirty="0" smtClean="0">
                <a:latin typeface="Arial" pitchFamily="34" charset="0"/>
                <a:cs typeface="Arial" pitchFamily="34" charset="0"/>
                <a:hlinkClick r:id="rId6"/>
              </a:rPr>
              <a:t>nathizz@hotmail.es</a:t>
            </a:r>
            <a:r>
              <a:rPr lang="es-CO" sz="4000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es-CO" sz="4000" baseline="30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s-CO" sz="4000" dirty="0" smtClean="0">
                <a:latin typeface="Arial" pitchFamily="34" charset="0"/>
                <a:cs typeface="Arial" pitchFamily="34" charset="0"/>
                <a:hlinkClick r:id="rId7"/>
              </a:rPr>
              <a:t>danihb63@gmail.com</a:t>
            </a:r>
            <a:r>
              <a:rPr lang="es-CO" sz="4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CO" sz="40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s-CO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4000" dirty="0" smtClean="0">
                <a:latin typeface="Arial" pitchFamily="34" charset="0"/>
                <a:cs typeface="Arial" pitchFamily="34" charset="0"/>
                <a:hlinkClick r:id="rId8"/>
              </a:rPr>
              <a:t>dicahuna@gmail.com</a:t>
            </a:r>
            <a:r>
              <a:rPr lang="es-ES" sz="4000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es-ES" sz="4000" baseline="30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s-E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4000" dirty="0" smtClean="0">
                <a:latin typeface="Arial" pitchFamily="34" charset="0"/>
                <a:cs typeface="Arial" pitchFamily="34" charset="0"/>
                <a:hlinkClick r:id="rId9"/>
              </a:rPr>
              <a:t>ytrangel@gmail.com</a:t>
            </a:r>
            <a:r>
              <a:rPr lang="es-E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CO" sz="4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endParaRPr lang="es-CO" sz="4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nda 12"/>
          <p:cNvSpPr/>
          <p:nvPr/>
        </p:nvSpPr>
        <p:spPr>
          <a:xfrm>
            <a:off x="990594" y="8585200"/>
            <a:ext cx="30558375" cy="1221527"/>
          </a:xfrm>
          <a:prstGeom prst="wav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5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INTRODUCCIÓN</a:t>
            </a:r>
            <a:endParaRPr lang="es-ES" sz="45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nda 15"/>
          <p:cNvSpPr/>
          <p:nvPr/>
        </p:nvSpPr>
        <p:spPr>
          <a:xfrm>
            <a:off x="1151217" y="34241070"/>
            <a:ext cx="14754310" cy="1100670"/>
          </a:xfrm>
          <a:prstGeom prst="wav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5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RESULTADOS Y DISCUSIÓN</a:t>
            </a:r>
            <a:endParaRPr lang="es-ES" sz="45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nda 16"/>
          <p:cNvSpPr/>
          <p:nvPr/>
        </p:nvSpPr>
        <p:spPr>
          <a:xfrm>
            <a:off x="17605405" y="37647505"/>
            <a:ext cx="14332654" cy="1246117"/>
          </a:xfrm>
          <a:prstGeom prst="wav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500" b="1" dirty="0" smtClean="0">
                <a:solidFill>
                  <a:srgbClr val="000000"/>
                </a:solidFill>
              </a:rPr>
              <a:t>CONCLUSIÓN</a:t>
            </a:r>
            <a:endParaRPr lang="es-ES" sz="4500" b="1" dirty="0">
              <a:solidFill>
                <a:srgbClr val="000000"/>
              </a:solidFill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1737823" y="10627977"/>
            <a:ext cx="29811146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20" name="Rectángulo 19"/>
          <p:cNvSpPr/>
          <p:nvPr/>
        </p:nvSpPr>
        <p:spPr>
          <a:xfrm>
            <a:off x="893833" y="10034629"/>
            <a:ext cx="3055837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4000" dirty="0">
                <a:latin typeface="Arial" pitchFamily="34" charset="0"/>
                <a:cs typeface="Arial" pitchFamily="34" charset="0"/>
              </a:rPr>
              <a:t>A través de los años se ha demostrado que la asociación de gramíneas y </a:t>
            </a:r>
            <a:r>
              <a:rPr lang="es-ES" sz="4000" dirty="0" smtClean="0">
                <a:latin typeface="Arial" pitchFamily="34" charset="0"/>
                <a:cs typeface="Arial" pitchFamily="34" charset="0"/>
              </a:rPr>
              <a:t>leguminosas </a:t>
            </a:r>
            <a:r>
              <a:rPr lang="es-ES" sz="4000" dirty="0">
                <a:latin typeface="Arial" pitchFamily="34" charset="0"/>
                <a:cs typeface="Arial" pitchFamily="34" charset="0"/>
              </a:rPr>
              <a:t>mejora la disponibilidad de nutrientes en el suelo. Según Francis (1990) éstos aportan ventajas agronómicas, como el aprovechamiento intensivo de la tierra, diversificación de cultivos, fuentes de alimento y la disminución en la vulnerabilidad a factores bióticos y abióticos; además, se reduce el riesgo y la incertidumbre, en la producción y comercialización. Vélez (2009), afirma que la </a:t>
            </a:r>
            <a:r>
              <a:rPr lang="es-ES" sz="4000" dirty="0" smtClean="0">
                <a:latin typeface="Arial" pitchFamily="34" charset="0"/>
                <a:cs typeface="Arial" pitchFamily="34" charset="0"/>
              </a:rPr>
              <a:t>asociación </a:t>
            </a:r>
            <a:r>
              <a:rPr lang="es-ES" sz="4000" dirty="0">
                <a:latin typeface="Arial" pitchFamily="34" charset="0"/>
                <a:cs typeface="Arial" pitchFamily="34" charset="0"/>
              </a:rPr>
              <a:t>de </a:t>
            </a:r>
            <a:r>
              <a:rPr lang="es-ES" sz="4000" i="1" dirty="0">
                <a:latin typeface="Arial" pitchFamily="34" charset="0"/>
                <a:cs typeface="Arial" pitchFamily="34" charset="0"/>
              </a:rPr>
              <a:t>Zea mays </a:t>
            </a:r>
            <a:r>
              <a:rPr lang="es-ES" sz="4000" dirty="0">
                <a:latin typeface="Arial" pitchFamily="34" charset="0"/>
                <a:cs typeface="Arial" pitchFamily="34" charset="0"/>
              </a:rPr>
              <a:t>L. con </a:t>
            </a:r>
            <a:r>
              <a:rPr lang="es-ES" sz="4000" i="1" dirty="0">
                <a:latin typeface="Arial" pitchFamily="34" charset="0"/>
                <a:cs typeface="Arial" pitchFamily="34" charset="0"/>
              </a:rPr>
              <a:t>Phaseolus vulgaris </a:t>
            </a:r>
            <a:r>
              <a:rPr lang="es-ES" sz="4000" dirty="0">
                <a:latin typeface="Arial" pitchFamily="34" charset="0"/>
                <a:cs typeface="Arial" pitchFamily="34" charset="0"/>
              </a:rPr>
              <a:t>L.,  interviene en el crecimiento y desarrollo de estas especies generando un microclima diferente que afecta la morfología y fisiología en diferentes intensidades, lo cual es observado en el rendimiento. Con base en estas investigaciones, se realizó la asociación de </a:t>
            </a:r>
            <a:r>
              <a:rPr lang="es-ES" sz="4000" i="1" dirty="0">
                <a:latin typeface="Arial" pitchFamily="34" charset="0"/>
                <a:cs typeface="Arial" pitchFamily="34" charset="0"/>
              </a:rPr>
              <a:t>Zea mays </a:t>
            </a:r>
            <a:r>
              <a:rPr lang="es-ES" sz="4000" dirty="0">
                <a:latin typeface="Arial" pitchFamily="34" charset="0"/>
                <a:cs typeface="Arial" pitchFamily="34" charset="0"/>
              </a:rPr>
              <a:t>L. con </a:t>
            </a:r>
            <a:r>
              <a:rPr lang="es-ES" sz="4000" i="1" dirty="0">
                <a:latin typeface="Arial" pitchFamily="34" charset="0"/>
                <a:cs typeface="Arial" pitchFamily="34" charset="0"/>
              </a:rPr>
              <a:t>Phaseolus vulgaris</a:t>
            </a:r>
            <a:r>
              <a:rPr lang="es-ES" sz="4000" dirty="0">
                <a:latin typeface="Arial" pitchFamily="34" charset="0"/>
                <a:cs typeface="Arial" pitchFamily="34" charset="0"/>
              </a:rPr>
              <a:t> L., </a:t>
            </a:r>
            <a:r>
              <a:rPr lang="es-ES" sz="4000" i="1" dirty="0">
                <a:latin typeface="Arial" pitchFamily="34" charset="0"/>
                <a:cs typeface="Arial" pitchFamily="34" charset="0"/>
              </a:rPr>
              <a:t>Trifolium pratense</a:t>
            </a:r>
            <a:r>
              <a:rPr lang="es-ES" sz="4000" dirty="0">
                <a:latin typeface="Arial" pitchFamily="34" charset="0"/>
                <a:cs typeface="Arial" pitchFamily="34" charset="0"/>
              </a:rPr>
              <a:t> L., </a:t>
            </a:r>
            <a:r>
              <a:rPr lang="es-ES" sz="4000" i="1" dirty="0">
                <a:latin typeface="Arial" pitchFamily="34" charset="0"/>
                <a:cs typeface="Arial" pitchFamily="34" charset="0"/>
              </a:rPr>
              <a:t>Trifolium repens</a:t>
            </a:r>
            <a:r>
              <a:rPr lang="es-ES" sz="4000" dirty="0">
                <a:latin typeface="Arial" pitchFamily="34" charset="0"/>
                <a:cs typeface="Arial" pitchFamily="34" charset="0"/>
              </a:rPr>
              <a:t> L. y </a:t>
            </a:r>
            <a:r>
              <a:rPr lang="es-ES" sz="4000" i="1" dirty="0">
                <a:latin typeface="Arial" pitchFamily="34" charset="0"/>
                <a:cs typeface="Arial" pitchFamily="34" charset="0"/>
              </a:rPr>
              <a:t>Triticum aestivum </a:t>
            </a:r>
            <a:r>
              <a:rPr lang="es-ES" sz="4000" dirty="0">
                <a:latin typeface="Arial" pitchFamily="34" charset="0"/>
                <a:cs typeface="Arial" pitchFamily="34" charset="0"/>
              </a:rPr>
              <a:t>L. en el vivero experimental de la Universidad de Cundinamarca con un diseño completamente al azar para evaluar crecimiento, peso fresco, peso seco y  uso potencial del producto a partir de bloques nutricionales. </a:t>
            </a:r>
            <a:endParaRPr lang="es-ES_tradnl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Onda 20"/>
          <p:cNvSpPr/>
          <p:nvPr/>
        </p:nvSpPr>
        <p:spPr>
          <a:xfrm>
            <a:off x="990594" y="15849149"/>
            <a:ext cx="14881034" cy="1151613"/>
          </a:xfrm>
          <a:prstGeom prst="wav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5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MATERIALES Y MÉTODOS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990594" y="17222626"/>
            <a:ext cx="14881033" cy="9941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4000" dirty="0" smtClean="0">
                <a:latin typeface="Arial" pitchFamily="34" charset="0"/>
                <a:cs typeface="Arial" pitchFamily="34" charset="0"/>
              </a:rPr>
              <a:t>El ensayo se realizó en el vivero experimental de la universidad de Cundinamarca, Facatativá, ubicado a 2800 msnm, temperatura promedio de 20°C y 80% de humedad relativa. Se utilizó un diseño completamente al azar con cinco tratamientos y un testigo absoluto (Tabla 1). Se </a:t>
            </a:r>
            <a:r>
              <a:rPr lang="es-ES_tradnl" sz="4000" dirty="0">
                <a:latin typeface="Arial" pitchFamily="34" charset="0"/>
                <a:cs typeface="Arial" pitchFamily="34" charset="0"/>
              </a:rPr>
              <a:t>utilizaron semillas de </a:t>
            </a:r>
            <a:r>
              <a:rPr lang="es-ES_tradnl" sz="4000" i="1" dirty="0">
                <a:latin typeface="Arial" pitchFamily="34" charset="0"/>
                <a:cs typeface="Arial" pitchFamily="34" charset="0"/>
              </a:rPr>
              <a:t>Phaseolus </a:t>
            </a:r>
            <a:r>
              <a:rPr lang="es-ES_tradnl" sz="4000" i="1" dirty="0" smtClean="0">
                <a:latin typeface="Arial" pitchFamily="34" charset="0"/>
                <a:cs typeface="Arial" pitchFamily="34" charset="0"/>
              </a:rPr>
              <a:t>vulgaris </a:t>
            </a:r>
            <a:r>
              <a:rPr lang="es-ES_tradnl" sz="4000" dirty="0" smtClean="0">
                <a:latin typeface="Arial" pitchFamily="34" charset="0"/>
                <a:cs typeface="Arial" pitchFamily="34" charset="0"/>
              </a:rPr>
              <a:t>L</a:t>
            </a:r>
            <a:r>
              <a:rPr lang="es-ES_tradnl" sz="4000" dirty="0">
                <a:latin typeface="Arial" pitchFamily="34" charset="0"/>
                <a:cs typeface="Arial" pitchFamily="34" charset="0"/>
              </a:rPr>
              <a:t>. (Frijol) de las variedades enredadera y arbustivo, </a:t>
            </a:r>
            <a:r>
              <a:rPr lang="es-ES_tradnl" sz="4000" i="1" dirty="0">
                <a:latin typeface="Arial" pitchFamily="34" charset="0"/>
                <a:cs typeface="Arial" pitchFamily="34" charset="0"/>
              </a:rPr>
              <a:t>Triticum aestivum</a:t>
            </a:r>
            <a:r>
              <a:rPr lang="es-ES_tradnl" sz="4000" dirty="0">
                <a:latin typeface="Arial" pitchFamily="34" charset="0"/>
                <a:cs typeface="Arial" pitchFamily="34" charset="0"/>
              </a:rPr>
              <a:t> L. (Trigo), </a:t>
            </a:r>
            <a:r>
              <a:rPr lang="es-ES_tradnl" sz="4000" i="1" dirty="0" smtClean="0">
                <a:latin typeface="Arial" pitchFamily="34" charset="0"/>
                <a:cs typeface="Arial" pitchFamily="34" charset="0"/>
              </a:rPr>
              <a:t>Zea mays </a:t>
            </a:r>
            <a:r>
              <a:rPr lang="es-ES_tradnl" sz="4000" dirty="0" smtClean="0">
                <a:latin typeface="Arial" pitchFamily="34" charset="0"/>
                <a:cs typeface="Arial" pitchFamily="34" charset="0"/>
              </a:rPr>
              <a:t>( Maíz</a:t>
            </a:r>
            <a:r>
              <a:rPr lang="es-ES_tradnl" sz="4000" dirty="0">
                <a:latin typeface="Arial" pitchFamily="34" charset="0"/>
                <a:cs typeface="Arial" pitchFamily="34" charset="0"/>
              </a:rPr>
              <a:t>),  propágalos vegetativos de </a:t>
            </a:r>
            <a:r>
              <a:rPr lang="es-ES_tradnl" sz="4000" i="1" dirty="0">
                <a:latin typeface="Arial" pitchFamily="34" charset="0"/>
                <a:cs typeface="Arial" pitchFamily="34" charset="0"/>
              </a:rPr>
              <a:t>Trifolium </a:t>
            </a:r>
            <a:r>
              <a:rPr lang="es-ES_tradnl" sz="4000" i="1" dirty="0" smtClean="0">
                <a:latin typeface="Arial" pitchFamily="34" charset="0"/>
                <a:cs typeface="Arial" pitchFamily="34" charset="0"/>
              </a:rPr>
              <a:t>repens </a:t>
            </a:r>
            <a:r>
              <a:rPr lang="es-ES_tradnl" sz="4000" dirty="0" smtClean="0">
                <a:latin typeface="Arial" pitchFamily="34" charset="0"/>
                <a:cs typeface="Arial" pitchFamily="34" charset="0"/>
              </a:rPr>
              <a:t>L</a:t>
            </a:r>
            <a:r>
              <a:rPr lang="es-ES_tradnl" sz="4000" dirty="0">
                <a:latin typeface="Arial" pitchFamily="34" charset="0"/>
                <a:cs typeface="Arial" pitchFamily="34" charset="0"/>
              </a:rPr>
              <a:t>. (</a:t>
            </a:r>
            <a:r>
              <a:rPr lang="es-ES_tradnl" sz="4000" dirty="0" smtClean="0">
                <a:latin typeface="Arial" pitchFamily="34" charset="0"/>
                <a:cs typeface="Arial" pitchFamily="34" charset="0"/>
              </a:rPr>
              <a:t>Trébol </a:t>
            </a:r>
            <a:r>
              <a:rPr lang="es-ES_tradnl" sz="4000" dirty="0">
                <a:latin typeface="Arial" pitchFamily="34" charset="0"/>
                <a:cs typeface="Arial" pitchFamily="34" charset="0"/>
              </a:rPr>
              <a:t>blanco), </a:t>
            </a:r>
            <a:r>
              <a:rPr lang="es-ES_tradnl" sz="4000" i="1" dirty="0">
                <a:latin typeface="Arial" pitchFamily="34" charset="0"/>
                <a:cs typeface="Arial" pitchFamily="34" charset="0"/>
              </a:rPr>
              <a:t>Trifolium pratense </a:t>
            </a:r>
            <a:r>
              <a:rPr lang="es-ES_tradnl" sz="4000" dirty="0">
                <a:latin typeface="Arial" pitchFamily="34" charset="0"/>
                <a:cs typeface="Arial" pitchFamily="34" charset="0"/>
              </a:rPr>
              <a:t>L. (Trébol rojo). Como herramientas indispensables para la toma de datos se contó con una balanza de tipo tres vigas y un metro (cm).  </a:t>
            </a:r>
            <a:endParaRPr lang="es-ES_tradnl" sz="4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4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_tradnl" sz="4000" dirty="0" smtClean="0">
                <a:latin typeface="Arial" pitchFamily="34" charset="0"/>
                <a:cs typeface="Arial" pitchFamily="34" charset="0"/>
              </a:rPr>
              <a:t>Tabla 1: Descripción de los tratamientos.</a:t>
            </a:r>
          </a:p>
          <a:p>
            <a:pPr algn="just"/>
            <a:endParaRPr lang="es-ES_tradnl" sz="4000" dirty="0" smtClean="0">
              <a:latin typeface="Arial" pitchFamily="34" charset="0"/>
              <a:cs typeface="Arial" pitchFamily="34" charset="0"/>
            </a:endParaRPr>
          </a:p>
          <a:p>
            <a:endParaRPr lang="es-ES_tradnl" sz="4000" dirty="0">
              <a:latin typeface="Arial" pitchFamily="34" charset="0"/>
              <a:cs typeface="Arial" pitchFamily="34" charset="0"/>
            </a:endParaRPr>
          </a:p>
          <a:p>
            <a:endParaRPr lang="es-ES_tradnl" sz="4000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4" name="3 Tabla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07503628"/>
              </p:ext>
            </p:extLst>
          </p:nvPr>
        </p:nvGraphicFramePr>
        <p:xfrm>
          <a:off x="1024493" y="25442956"/>
          <a:ext cx="14881034" cy="4293870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6152339"/>
                <a:gridCol w="872869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35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Tratamiento</a:t>
                      </a:r>
                      <a:endParaRPr lang="es-ES" sz="35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35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  <a:endParaRPr lang="es-ES" sz="35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35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Tratamiento 1 </a:t>
                      </a:r>
                      <a:r>
                        <a:rPr lang="es-ES" sz="35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(T1)</a:t>
                      </a:r>
                      <a:endParaRPr lang="es-ES" sz="35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35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Maíz + Frijol arbustivo</a:t>
                      </a:r>
                      <a:endParaRPr lang="es-ES" sz="35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35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Tratamiento 2 </a:t>
                      </a:r>
                      <a:r>
                        <a:rPr lang="es-ES" sz="35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(T2)</a:t>
                      </a:r>
                      <a:endParaRPr lang="es-ES" sz="35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35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Maíz + Frijol de enredadera</a:t>
                      </a:r>
                      <a:endParaRPr lang="es-ES" sz="35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35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Tratamiento 3 </a:t>
                      </a:r>
                      <a:r>
                        <a:rPr lang="es-ES" sz="35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(T3)</a:t>
                      </a:r>
                      <a:endParaRPr lang="es-ES" sz="35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35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Maíz + Trébol rojo</a:t>
                      </a:r>
                      <a:endParaRPr lang="es-ES" sz="35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653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35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Tratamiento 4 </a:t>
                      </a:r>
                      <a:r>
                        <a:rPr lang="es-ES" sz="35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(T4)</a:t>
                      </a:r>
                      <a:endParaRPr lang="es-ES" sz="35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2161322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35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Maíz + Trigo</a:t>
                      </a:r>
                      <a:endParaRPr lang="es-ES" sz="35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35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Tratamiento 5 </a:t>
                      </a:r>
                      <a:r>
                        <a:rPr lang="es-ES" sz="35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(T5)</a:t>
                      </a:r>
                      <a:endParaRPr lang="es-ES" sz="35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2161322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35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Maíz+ Trébol blanco</a:t>
                      </a: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35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Testigo </a:t>
                      </a:r>
                      <a:r>
                        <a:rPr lang="es-ES" sz="35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absoluto</a:t>
                      </a:r>
                      <a:r>
                        <a:rPr lang="es-ES" sz="35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s-ES" sz="35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Tes)</a:t>
                      </a:r>
                      <a:endParaRPr lang="es-ES" sz="35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35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Maíz</a:t>
                      </a:r>
                      <a:endParaRPr lang="es-ES" sz="35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25" name="CuadroTexto 24"/>
          <p:cNvSpPr txBox="1"/>
          <p:nvPr/>
        </p:nvSpPr>
        <p:spPr>
          <a:xfrm>
            <a:off x="1151217" y="30101475"/>
            <a:ext cx="1488103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4000" dirty="0" smtClean="0">
                <a:latin typeface="Arial" pitchFamily="34" charset="0"/>
                <a:cs typeface="Arial" pitchFamily="34" charset="0"/>
              </a:rPr>
              <a:t>Se evaluaron los siguientes parámetros:</a:t>
            </a:r>
          </a:p>
          <a:p>
            <a:pPr algn="just"/>
            <a:r>
              <a:rPr lang="es-ES_tradnl" sz="4000" dirty="0" smtClean="0">
                <a:latin typeface="Arial" pitchFamily="34" charset="0"/>
                <a:cs typeface="Arial" pitchFamily="34" charset="0"/>
              </a:rPr>
              <a:t>-Crecimiento longitudinal de las plantas de maíz: Medición directa con metro.</a:t>
            </a:r>
          </a:p>
          <a:p>
            <a:pPr algn="just"/>
            <a:r>
              <a:rPr lang="es-ES_tradnl" sz="4000" dirty="0" smtClean="0">
                <a:latin typeface="Arial" pitchFamily="34" charset="0"/>
                <a:cs typeface="Arial" pitchFamily="34" charset="0"/>
              </a:rPr>
              <a:t>-Peso fresco y seco: Medición directa con balanza de tipo tres vigas.</a:t>
            </a:r>
          </a:p>
          <a:p>
            <a:pPr algn="just"/>
            <a:r>
              <a:rPr lang="es-ES_tradnl" sz="4000" dirty="0" smtClean="0">
                <a:latin typeface="Arial" pitchFamily="34" charset="0"/>
                <a:cs typeface="Arial" pitchFamily="34" charset="0"/>
              </a:rPr>
              <a:t>Se grafico a partir del promedio de los datos de los tratamientos.</a:t>
            </a:r>
            <a:endParaRPr lang="es-ES" sz="4000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8" name="2 Gráfico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822497521"/>
              </p:ext>
            </p:extLst>
          </p:nvPr>
        </p:nvGraphicFramePr>
        <p:xfrm>
          <a:off x="17657261" y="16557035"/>
          <a:ext cx="13794948" cy="54131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26" name="4 Gráfico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208369068"/>
              </p:ext>
            </p:extLst>
          </p:nvPr>
        </p:nvGraphicFramePr>
        <p:xfrm>
          <a:off x="18083714" y="27510596"/>
          <a:ext cx="12702930" cy="51817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1024493" y="35341740"/>
            <a:ext cx="133734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latin typeface="Arial" pitchFamily="34" charset="0"/>
                <a:cs typeface="Arial" pitchFamily="34" charset="0"/>
              </a:rPr>
              <a:t>Imagen 1. Resultados Obtenidos entre tratamientos</a:t>
            </a:r>
            <a:endParaRPr lang="es-E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7967569" y="21970209"/>
            <a:ext cx="1379494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4000" dirty="0">
                <a:latin typeface="Arial" pitchFamily="34" charset="0"/>
                <a:cs typeface="Arial" pitchFamily="34" charset="0"/>
              </a:rPr>
              <a:t>El tratamiento que obtuvo mayor eficiencia en cuanto a crecimiento (Figura 1) corresponde a la asociación de maíz y frijol arbustivo.</a:t>
            </a:r>
          </a:p>
          <a:p>
            <a:pPr algn="just"/>
            <a:r>
              <a:rPr lang="es-ES_tradnl" sz="4000" dirty="0">
                <a:latin typeface="Arial" pitchFamily="34" charset="0"/>
                <a:cs typeface="Arial" pitchFamily="34" charset="0"/>
              </a:rPr>
              <a:t>Tal como se reporta por Vélez 2009 la asociación de </a:t>
            </a:r>
            <a:r>
              <a:rPr lang="es-ES_tradnl" sz="4000" i="1" dirty="0">
                <a:latin typeface="Arial" pitchFamily="34" charset="0"/>
                <a:cs typeface="Arial" pitchFamily="34" charset="0"/>
              </a:rPr>
              <a:t>Zea mays </a:t>
            </a:r>
            <a:r>
              <a:rPr lang="es-ES_tradnl" sz="4000" dirty="0">
                <a:latin typeface="Arial" pitchFamily="34" charset="0"/>
                <a:cs typeface="Arial" pitchFamily="34" charset="0"/>
              </a:rPr>
              <a:t>L. y </a:t>
            </a:r>
            <a:r>
              <a:rPr lang="es-ES_tradnl" sz="4000" i="1" dirty="0">
                <a:latin typeface="Arial" pitchFamily="34" charset="0"/>
                <a:cs typeface="Arial" pitchFamily="34" charset="0"/>
              </a:rPr>
              <a:t>Phaseolus vulgaris </a:t>
            </a:r>
            <a:r>
              <a:rPr lang="es-ES_tradnl" sz="4000" dirty="0">
                <a:latin typeface="Arial" pitchFamily="34" charset="0"/>
                <a:cs typeface="Arial" pitchFamily="34" charset="0"/>
              </a:rPr>
              <a:t>L. genera cambios en la morfología y fisiología de la planta, evidenciados en este trabajo donde se  observa mayor rendimiento de la planta.</a:t>
            </a:r>
            <a:endParaRPr lang="es-E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8083714" y="15849149"/>
            <a:ext cx="98082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latin typeface="Arial" pitchFamily="34" charset="0"/>
                <a:cs typeface="Arial" pitchFamily="34" charset="0"/>
              </a:rPr>
              <a:t>Figura 1. Alturas de los tratamientos.</a:t>
            </a:r>
            <a:endParaRPr lang="es-E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17967569" y="26455923"/>
            <a:ext cx="13911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latin typeface="Arial" pitchFamily="34" charset="0"/>
                <a:cs typeface="Arial" pitchFamily="34" charset="0"/>
              </a:rPr>
              <a:t>Figura 2. Peso fresco </a:t>
            </a:r>
            <a:r>
              <a:rPr lang="es-E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40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es-ES" sz="4000" dirty="0" smtClean="0">
                <a:latin typeface="Arial" pitchFamily="34" charset="0"/>
                <a:cs typeface="Arial" pitchFamily="34" charset="0"/>
              </a:rPr>
              <a:t>los tratamientos.</a:t>
            </a:r>
            <a:endParaRPr lang="es-E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17754021" y="33448914"/>
            <a:ext cx="1400849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4000" dirty="0" smtClean="0">
                <a:latin typeface="Arial" pitchFamily="34" charset="0"/>
                <a:cs typeface="Arial" pitchFamily="34" charset="0"/>
              </a:rPr>
              <a:t>La figura 2 evidencia nuevamente eficiencia en la asociación gramínea-leguminosa generando mayor biomasa reportada en </a:t>
            </a:r>
            <a:r>
              <a:rPr lang="es-ES" sz="4000" dirty="0" smtClean="0">
                <a:latin typeface="Arial" pitchFamily="34" charset="0"/>
                <a:cs typeface="Arial" pitchFamily="34" charset="0"/>
              </a:rPr>
              <a:t>el peso </a:t>
            </a:r>
            <a:r>
              <a:rPr lang="es-ES" sz="4000" dirty="0" smtClean="0">
                <a:latin typeface="Arial" pitchFamily="34" charset="0"/>
                <a:cs typeface="Arial" pitchFamily="34" charset="0"/>
              </a:rPr>
              <a:t>fresco </a:t>
            </a:r>
            <a:r>
              <a:rPr lang="es-ES" sz="4000" dirty="0" smtClean="0">
                <a:latin typeface="Arial" pitchFamily="34" charset="0"/>
                <a:cs typeface="Arial" pitchFamily="34" charset="0"/>
              </a:rPr>
              <a:t>de las plantas. Por el contrario la asociación gramínea-gramínea  presentó bajos resultados en altura (Fig. 1) y peso </a:t>
            </a:r>
            <a:r>
              <a:rPr lang="es-ES" sz="4000" dirty="0" smtClean="0">
                <a:latin typeface="Arial" pitchFamily="34" charset="0"/>
                <a:cs typeface="Arial" pitchFamily="34" charset="0"/>
              </a:rPr>
              <a:t>fresco</a:t>
            </a:r>
            <a:r>
              <a:rPr lang="es-ES" sz="4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sz="4000" dirty="0" smtClean="0">
                <a:latin typeface="Arial" pitchFamily="34" charset="0"/>
                <a:cs typeface="Arial" pitchFamily="34" charset="0"/>
              </a:rPr>
              <a:t>debido probablemente a la competencia por nutrientes.</a:t>
            </a:r>
            <a:endParaRPr lang="es-E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17657261" y="38893622"/>
            <a:ext cx="1422204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4000" dirty="0" smtClean="0">
                <a:latin typeface="Arial" pitchFamily="34" charset="0"/>
                <a:cs typeface="Arial" pitchFamily="34" charset="0"/>
              </a:rPr>
              <a:t>Debido a los resultados preliminares se establece que la asociación gramínea- leguminosa es eficiente, A demás se proyecta realizar complementos alimenticios para animales a partir de dicha asociación. </a:t>
            </a:r>
            <a:endParaRPr lang="es-E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17572939" y="41448167"/>
            <a:ext cx="1472174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600" b="1" dirty="0" smtClean="0">
                <a:latin typeface="Arial" pitchFamily="34" charset="0"/>
                <a:cs typeface="Arial" pitchFamily="34" charset="0"/>
              </a:rPr>
              <a:t>REFERENCIAS:</a:t>
            </a:r>
          </a:p>
          <a:p>
            <a:pPr algn="just"/>
            <a:r>
              <a:rPr lang="en-US" sz="2600" dirty="0">
                <a:latin typeface="Arial" pitchFamily="34" charset="0"/>
                <a:cs typeface="Arial" pitchFamily="34" charset="0"/>
              </a:rPr>
              <a:t>Francis, C.A. 1990. Potential of Multiple Cropping Systems. pp. 137– 150</a:t>
            </a:r>
          </a:p>
          <a:p>
            <a:pPr algn="just"/>
            <a:r>
              <a:rPr lang="es-ES_tradnl" sz="2600" dirty="0">
                <a:latin typeface="Arial" pitchFamily="34" charset="0"/>
                <a:cs typeface="Arial" pitchFamily="34" charset="0"/>
              </a:rPr>
              <a:t>Vélez, L.D. 2009. Evaluación ecofisiológica del cultivo asociado Maíz (Zea mays L.) y fríjol trepador (Phaseolus vulgaris L.). </a:t>
            </a:r>
            <a:r>
              <a:rPr lang="es-ES_tradnl" sz="2600" dirty="0" smtClean="0">
                <a:latin typeface="Arial" pitchFamily="34" charset="0"/>
                <a:cs typeface="Arial" pitchFamily="34" charset="0"/>
              </a:rPr>
              <a:t>Universidad </a:t>
            </a:r>
            <a:r>
              <a:rPr lang="es-ES_tradnl" sz="2600" dirty="0">
                <a:latin typeface="Arial" pitchFamily="34" charset="0"/>
                <a:cs typeface="Arial" pitchFamily="34" charset="0"/>
              </a:rPr>
              <a:t>Nacional de Colombia. Bogotá. 346 p.</a:t>
            </a:r>
            <a:endParaRPr lang="es-ES" sz="2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1" name="Imagen 30" descr="11208977_10206904014658558_715068273_n.jp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926" y="36094737"/>
            <a:ext cx="14795601" cy="5491930"/>
          </a:xfrm>
          <a:prstGeom prst="rect">
            <a:avLst/>
          </a:prstGeom>
        </p:spPr>
      </p:pic>
      <p:sp>
        <p:nvSpPr>
          <p:cNvPr id="32" name="CuadroTexto 31"/>
          <p:cNvSpPr txBox="1"/>
          <p:nvPr/>
        </p:nvSpPr>
        <p:spPr>
          <a:xfrm>
            <a:off x="1109927" y="39219023"/>
            <a:ext cx="18836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r>
              <a:rPr lang="es-ES" sz="600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s-ES" sz="6000" baseline="-25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4123137" y="39219023"/>
            <a:ext cx="18836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r>
              <a:rPr lang="es-ES" sz="6000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</a:p>
        </p:txBody>
      </p:sp>
      <p:sp>
        <p:nvSpPr>
          <p:cNvPr id="34" name="CuadroTexto 33"/>
          <p:cNvSpPr txBox="1"/>
          <p:nvPr/>
        </p:nvSpPr>
        <p:spPr>
          <a:xfrm>
            <a:off x="6860931" y="39219023"/>
            <a:ext cx="18836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r>
              <a:rPr lang="es-ES" sz="600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endParaRPr lang="es-ES" sz="6000" baseline="-25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5" name="CuadroTexto 34"/>
          <p:cNvSpPr txBox="1"/>
          <p:nvPr/>
        </p:nvSpPr>
        <p:spPr>
          <a:xfrm>
            <a:off x="9031344" y="39219023"/>
            <a:ext cx="18836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r>
              <a:rPr lang="es-ES" sz="600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endParaRPr lang="es-ES" sz="6000" baseline="-25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6" name="CuadroTexto 35"/>
          <p:cNvSpPr txBox="1"/>
          <p:nvPr/>
        </p:nvSpPr>
        <p:spPr>
          <a:xfrm>
            <a:off x="11305992" y="39219023"/>
            <a:ext cx="18836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r>
              <a:rPr lang="es-ES" sz="600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endParaRPr lang="es-ES" sz="6000" baseline="-25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7" name="CuadroTexto 36"/>
          <p:cNvSpPr txBox="1"/>
          <p:nvPr/>
        </p:nvSpPr>
        <p:spPr>
          <a:xfrm>
            <a:off x="13342077" y="39426989"/>
            <a:ext cx="22156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Testigo</a:t>
            </a:r>
            <a:endParaRPr lang="es-ES" sz="4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8" name="CuadroTexto 37"/>
          <p:cNvSpPr txBox="1"/>
          <p:nvPr/>
        </p:nvSpPr>
        <p:spPr>
          <a:xfrm>
            <a:off x="1109926" y="41586667"/>
            <a:ext cx="151757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4000" dirty="0" smtClean="0">
                <a:latin typeface="Arial" pitchFamily="34" charset="0"/>
                <a:cs typeface="Arial" pitchFamily="34" charset="0"/>
              </a:rPr>
              <a:t>Diferencia de tamaño entre tratamientos (Imagen 1)</a:t>
            </a:r>
            <a:endParaRPr lang="es-ES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4391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udec.thmx</Template>
  <TotalTime>202</TotalTime>
  <Words>765</Words>
  <Application>Microsoft Office PowerPoint</Application>
  <PresentationFormat>Personalizado</PresentationFormat>
  <Paragraphs>54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Air</dc:creator>
  <cp:lastModifiedBy>Dani H</cp:lastModifiedBy>
  <cp:revision>29</cp:revision>
  <dcterms:created xsi:type="dcterms:W3CDTF">2015-05-14T22:24:12Z</dcterms:created>
  <dcterms:modified xsi:type="dcterms:W3CDTF">2015-06-04T01:36:15Z</dcterms:modified>
</cp:coreProperties>
</file>